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62" r:id="rId4"/>
    <p:sldId id="259" r:id="rId5"/>
    <p:sldId id="272" r:id="rId6"/>
    <p:sldId id="261" r:id="rId7"/>
    <p:sldId id="263" r:id="rId8"/>
    <p:sldId id="264" r:id="rId9"/>
    <p:sldId id="269" r:id="rId10"/>
    <p:sldId id="265" r:id="rId11"/>
    <p:sldId id="266" r:id="rId12"/>
    <p:sldId id="267" r:id="rId13"/>
    <p:sldId id="270" r:id="rId14"/>
    <p:sldId id="27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Бекасов Денис" initials="" lastIdx="11" clrIdx="0"/>
  <p:cmAuthor id="1" name="Anastasia Lavrov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5651E2-A503-469E-870E-CFDF9C4CD9E2}">
  <a:tblStyle styleId="{AE5651E2-A503-469E-870E-CFDF9C4CD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DD1497-F49A-4BBC-886D-CE049750EB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7"/>
    <p:restoredTop sz="86501"/>
  </p:normalViewPr>
  <p:slideViewPr>
    <p:cSldViewPr snapToGrid="0">
      <p:cViewPr>
        <p:scale>
          <a:sx n="160" d="100"/>
          <a:sy n="160" d="100"/>
        </p:scale>
        <p:origin x="-432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3T19:42:45.324" idx="3">
    <p:pos x="196" y="77"/>
    <p:text>где тут формирование? про что этот слайд?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3T19:43:24.368" idx="4">
    <p:pos x="196" y="77"/>
    <p:text>а где выбирается подход с TF IDF?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6T19:36:26.483" idx="10">
    <p:pos x="6000" y="0"/>
    <p:text>нужен сопровод - метрики, описание выборки, подписи графиков и осей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3T19:40:33.330" idx="5">
    <p:pos x="6000" y="0"/>
    <p:text>хочется хотя бы +1 метод и +1 критерий</p:text>
  </p:cm>
  <p:cm authorId="0" dt="2021-05-23T19:40:33.330" idx="6">
    <p:pos x="6000" y="0"/>
    <p:text>что ниубдь про качество и решение задач..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5-26T19:36:43.614" idx="11">
    <p:pos x="6000" y="0"/>
    <p:text>и хорошо бы иметь слайд дальнейшего развития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57d0b1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57d0b1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957d0b18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957d0b18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данном слайде представлена схема ПО. ПО состоит из 6 модулей.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c1af612dc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c1af612dc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среднем точность прогнозов возрастает по мере того, как </a:t>
            </a:r>
            <a:r>
              <a:rPr lang="ru-RU" dirty="0" err="1"/>
              <a:t>увеличива</a:t>
            </a:r>
            <a:r>
              <a:rPr lang="ru-RU" dirty="0"/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ется</a:t>
            </a:r>
            <a:r>
              <a:rPr lang="ru-RU" dirty="0"/>
              <a:t> количество слоев. Это соответствует действительности, поскольку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большее количество слоев обеспечивает большую абстракцию входного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пространства и, следовательно, лучшее разделение экземпляров. Од-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нако</a:t>
            </a:r>
            <a:r>
              <a:rPr lang="ru-RU" dirty="0"/>
              <a:t> для получения максимальной точности для некоторых классов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атак требуется всего несколько уровней. Это означает, что применен-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ная модификация архитектуры многослойной нейронной сети позволяет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значительно сокращать ресурсы при обучении, сохраняя максимальную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точность;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c1af612d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c1af612d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Во время обучения модели пользователь может установить оптимальное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значение достоверности. Установка слишком низкого значения может привести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 тому, что нейронная сеть будет принимать решения на ранней стадии, тем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самым используя меньше ресурсов, но при этом точность модели будет низкой.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Аналогично, установка слишком высокого значения может привести к тому,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сеть всегда будет использовать все уровни, что приведет к пустой трате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вычислительных ресурсов при обучении. Таким образом, желаемый уровень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достоверности может быть выбран из результатов эксперимента показанных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рисунках 4.5 и 4.6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957d0b18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957d0b180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рамках данной выпускной квалификационной работы был разработан и реализован метод обнаружения сетевых атак с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испльзованием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многослойной нейронной сети. Все поставленные цели и задачи выполнены.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ab37da0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ab37da0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качестве направлений дальнейшей работы над методом можно выделить обучение модели на других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датасетах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распознваание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незатронутых сетевых атак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957d0b18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957d0b18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Цель моей работы - разработать метод обнаружения сетевых атак с использованием многослойной нейронной сети. Задачи, поставленные передо мной, перечислены на экране.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957d0b18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957d0b18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Существует две основные модели атак.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Классическая модель атаки выстраивается по принципу «один 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одному», как показано на рисунке или «один ко многим»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распределенной модели используется принцип «многие к одному»,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как показано на рисунке или «многие ко многим»,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Данная атака осуществляется в два этапа. На первом этапе ищутся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узлы сети, которые впоследствии задействуются для реализации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распреде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ленной атаки. Второй этап представляет собой посылку большого количества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запросов на атакуемый сетевой узел.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957d0b18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957d0b18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данном слайде приведена </a:t>
            </a:r>
            <a:r>
              <a:rPr lang="ru-RU" dirty="0" err="1"/>
              <a:t>классфиикация</a:t>
            </a:r>
            <a:r>
              <a:rPr lang="ru-RU" dirty="0"/>
              <a:t> сетевых атак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Наиболее популярной атакой сканирования является </a:t>
            </a:r>
            <a:r>
              <a:rPr lang="en" dirty="0" err="1"/>
              <a:t>PortScan</a:t>
            </a:r>
            <a:r>
              <a:rPr lang="en" dirty="0"/>
              <a:t>-</a:t>
            </a:r>
            <a:r>
              <a:rPr lang="ru-RU" dirty="0"/>
              <a:t>атака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Сканируя порты, злоумышленник пытается определить следующие параметры системы: открытые порты, базовую операционную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систему, поддерживаются ли </a:t>
            </a:r>
            <a:r>
              <a:rPr lang="ru-RU" dirty="0" err="1"/>
              <a:t>неаутентифицированные</a:t>
            </a:r>
            <a:r>
              <a:rPr lang="ru-RU" dirty="0"/>
              <a:t> входы в систему и </a:t>
            </a:r>
            <a:r>
              <a:rPr lang="ru-RU" dirty="0" err="1"/>
              <a:t>т.д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Еще одной популярной атакой </a:t>
            </a:r>
            <a:r>
              <a:rPr lang="ru-RU" dirty="0" err="1"/>
              <a:t>являетя</a:t>
            </a:r>
            <a:r>
              <a:rPr lang="ru-RU" dirty="0"/>
              <a:t> Отказ в обслуживании нарушает функционирование сетевых сервисов.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Суть данной атаки заключается в следующем: на сетевой сервис посту-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пает</a:t>
            </a:r>
            <a:r>
              <a:rPr lang="ru-RU" dirty="0"/>
              <a:t> значительное количество запросов, в результате чего сетевой сервис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перестает обрабатывать запросы реальных клиентов, а </a:t>
            </a:r>
            <a:r>
              <a:rPr lang="ru-RU" dirty="0" err="1"/>
              <a:t>злоумышлен</a:t>
            </a:r>
            <a:r>
              <a:rPr lang="ru-RU" dirty="0"/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ник может перехватывать все сообщения направленные определенному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адресату. </a:t>
            </a:r>
            <a:r>
              <a:rPr lang="en" dirty="0"/>
              <a:t>DoS-</a:t>
            </a:r>
            <a:r>
              <a:rPr lang="ru-RU" dirty="0"/>
              <a:t>атака базируется на классической модели атак.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957d0b18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957d0b18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вход методу подаётся массив с информацией о сетевом трафике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выходе получается класс сетевой атаки, либо сообщение о том что в данной записи атака не обнаружена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00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57d0b18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57d0b18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 данном слайде представлена функциональная модель обучения метода классификации. В первую очередь на вход поступает обучающее множество, которое в блоке формирования входных данных проходит предобработку 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фильтраци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На основе этих данных происходит обучение классификатора, а затем обученная модель тестируется.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ab37da0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ab37da0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Поскольку некоторые семейства атак в сети проще обнаружить, чем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другие, архитектура многослойной нейронной сети будет модифицирована так,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чтобы для легко классифицируемых образцов сеть не должна была оценивать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все слои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результате сеть строится таким образом, что к каждому слою под-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ключается</a:t>
            </a:r>
            <a:r>
              <a:rPr lang="ru-RU" dirty="0"/>
              <a:t> дополнительный набор нейронов (копия выходных нейронов), поз-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воляющий</a:t>
            </a:r>
            <a:r>
              <a:rPr lang="ru-RU" dirty="0"/>
              <a:t> осуществлять предсказания на каждом уровне.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Исходные нейроны показаны серым цветом, а выходные нейроны (для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каждого слоя) — зеленым. Нейронная сеть продолжает оценивать слои один за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другим и выдает значение достоверности прогноза на каждом слое. Значение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достоверности определяется как величина, которая отражает, насколько сеть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уверена в принадлежности образца к определенному классу. Это число от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0,5 до 1, которое получается путем применения сигмовидной функции 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выходному нейрону.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Оценивая значение достоверности, нейронная сеть определяет, следует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ли обрабатывать дополнительные слои или полученное в данный момент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значение достоверности достаточно высоко. Эта модификация гарантирует,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более простые образцы будут классифицироваться на ранних слоях, 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более сложные образцы будут передаваться в более глубокие слои.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957d0b18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957d0b18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Метод обратного распространения ошибки (от англ. </a:t>
            </a:r>
            <a:r>
              <a:rPr lang="en" dirty="0"/>
              <a:t>backpropagation,</a:t>
            </a:r>
          </a:p>
          <a:p>
            <a:r>
              <a:rPr lang="en" dirty="0"/>
              <a:t>BP) — </a:t>
            </a:r>
            <a:r>
              <a:rPr lang="ru-RU" dirty="0"/>
              <a:t>метод вычисления градиента, который используется при обновлении</a:t>
            </a:r>
          </a:p>
          <a:p>
            <a:r>
              <a:rPr lang="ru-RU" dirty="0"/>
              <a:t>весов в многослойной нейронной сети [14].</a:t>
            </a:r>
          </a:p>
          <a:p>
            <a:r>
              <a:rPr lang="ru-RU" dirty="0"/>
              <a:t>Идея </a:t>
            </a:r>
            <a:r>
              <a:rPr lang="en" dirty="0"/>
              <a:t>BP </a:t>
            </a:r>
            <a:r>
              <a:rPr lang="ru-RU" dirty="0"/>
              <a:t>состоит в распространении сигналов ошибки от выходов </a:t>
            </a:r>
            <a:r>
              <a:rPr lang="ru-RU" dirty="0" err="1"/>
              <a:t>мно</a:t>
            </a:r>
            <a:r>
              <a:rPr lang="ru-RU" dirty="0"/>
              <a:t>-</a:t>
            </a:r>
          </a:p>
          <a:p>
            <a:r>
              <a:rPr lang="ru-RU" dirty="0" err="1"/>
              <a:t>гослойной</a:t>
            </a:r>
            <a:r>
              <a:rPr lang="ru-RU" dirty="0"/>
              <a:t> нейронной сети к ее входам, в направлении, обратном прямому</a:t>
            </a:r>
          </a:p>
          <a:p>
            <a:r>
              <a:rPr lang="ru-RU" dirty="0"/>
              <a:t>распространению сигналов в обычном режиме работы.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957d0b18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957d0b18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Основная мерой для исследования можно выделить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-меру - гармоническое среднее между точностью и полнотой.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Precision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– то есть точность – метрика, которая показывает способность отличить класс от других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– то есть полнота - характеризует способность обнаружения класса вообще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Accurcy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-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акрутаность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Наиболее простая метрика, определяющая долю правильных ответов</a:t>
            </a:r>
          </a:p>
          <a:p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результатов модели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632036"/>
            <a:ext cx="8520600" cy="16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Метод обнаружения сетевых атак с использованием многослойной нейронной сети</a:t>
            </a:r>
            <a:endParaRPr sz="3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24515" t="21102" r="20602" b="20246"/>
          <a:stretch/>
        </p:blipFill>
        <p:spPr>
          <a:xfrm>
            <a:off x="7863300" y="0"/>
            <a:ext cx="1280649" cy="1555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451850" y="3639077"/>
            <a:ext cx="2984700" cy="13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Группа: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436550" y="3587777"/>
            <a:ext cx="36750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Криков Антон Владимирович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ИУ7-83Б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Клорикьян Петрос Вазгенович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311700" y="15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Структура ПО</a:t>
            </a:r>
            <a:endParaRPr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E39E65-B269-1C5E-E05F-41C719B5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986517"/>
            <a:ext cx="63119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699" y="178224"/>
            <a:ext cx="8565601" cy="1688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Зависимость точности модели от класса сетевой</a:t>
            </a:r>
            <a:r>
              <a:rPr lang="en-US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атаки и количества слоев</a:t>
            </a:r>
          </a:p>
        </p:txBody>
      </p:sp>
      <p:sp>
        <p:nvSpPr>
          <p:cNvPr id="7" name="Google Shape;92;p18">
            <a:extLst>
              <a:ext uri="{FF2B5EF4-FFF2-40B4-BE49-F238E27FC236}">
                <a16:creationId xmlns:a16="http://schemas.microsoft.com/office/drawing/2014/main" id="{7276630D-B4F4-F441-BADB-7E21593B13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0296A0-6ED6-C19E-D47E-B8DE1A54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416161"/>
            <a:ext cx="6647543" cy="36406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2;p18">
            <a:extLst>
              <a:ext uri="{FF2B5EF4-FFF2-40B4-BE49-F238E27FC236}">
                <a16:creationId xmlns:a16="http://schemas.microsoft.com/office/drawing/2014/main" id="{70917105-DF56-1F45-9D86-4B9B6D8007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 dirty="0"/>
          </a:p>
        </p:txBody>
      </p:sp>
      <p:sp>
        <p:nvSpPr>
          <p:cNvPr id="8" name="Google Shape;125;p23">
            <a:extLst>
              <a:ext uri="{FF2B5EF4-FFF2-40B4-BE49-F238E27FC236}">
                <a16:creationId xmlns:a16="http://schemas.microsoft.com/office/drawing/2014/main" id="{877972D3-281D-4959-DB02-DA3BF7CC68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ru-RU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Требуемое количество слоев для модели нейронной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DE939D-43AA-42CA-CC4C-D3244233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39" y="1506069"/>
            <a:ext cx="4666521" cy="35507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122842" y="1071749"/>
            <a:ext cx="8997712" cy="359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11113" algn="just">
              <a:spcBef>
                <a:spcPts val="800"/>
              </a:spcBef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Достигнута цель: разработан метод обнаружения сетевых атак с использованием многослойной нейронной сети</a:t>
            </a:r>
          </a:p>
          <a:p>
            <a:pPr lvl="0" indent="11113" algn="just">
              <a:spcBef>
                <a:spcPts val="800"/>
              </a:spcBef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Решены поставленные задачи: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Описаны термины предметной области и обозначена проблема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Описаны технологии, с помощью которых можно реализовать метод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 метод обнаружения сетевых атак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 программный комплекс, реализующий интерфейс для взаимодействия с разработанным методом</a:t>
            </a: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Разработанный метод исследован на применимость</a:t>
            </a:r>
            <a:endParaRPr lang="ru-RU"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20" dirty="0">
                <a:latin typeface="Times New Roman"/>
                <a:ea typeface="Times New Roman"/>
                <a:cs typeface="Times New Roman"/>
                <a:sym typeface="Times New Roman"/>
              </a:rPr>
              <a:t>Дальнейшее развитие</a:t>
            </a:r>
            <a:endParaRPr sz="362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Обучение модели на других </a:t>
            </a:r>
            <a:r>
              <a:rPr lang="ru-RU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датасетах</a:t>
            </a:r>
            <a:endParaRPr lang="ru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indent="-28575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Times New Roman" panose="02020603050405020304" pitchFamily="18" charset="0"/>
                <a:ea typeface="Georgia"/>
                <a:cs typeface="Times New Roman" panose="02020603050405020304" pitchFamily="18" charset="0"/>
                <a:sym typeface="Georgia"/>
              </a:rPr>
              <a:t>Распознавание незатронутых сетевых атак</a:t>
            </a:r>
          </a:p>
        </p:txBody>
      </p:sp>
      <p:sp>
        <p:nvSpPr>
          <p:cNvPr id="4" name="Google Shape;92;p18">
            <a:extLst>
              <a:ext uri="{FF2B5EF4-FFF2-40B4-BE49-F238E27FC236}">
                <a16:creationId xmlns:a16="http://schemas.microsoft.com/office/drawing/2014/main" id="{CF8789E3-AAE5-3146-9850-BE5F1DA5ED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11700" y="153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</a:t>
            </a:r>
            <a:r>
              <a:rPr lang="ru" sz="3600">
                <a:latin typeface="Times New Roman"/>
                <a:ea typeface="Times New Roman"/>
                <a:cs typeface="Times New Roman"/>
                <a:sym typeface="Times New Roman"/>
              </a:rPr>
              <a:t>ь</a:t>
            </a:r>
            <a:r>
              <a:rPr lang="ru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и задачи</a:t>
            </a:r>
            <a:endParaRPr sz="3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726375"/>
            <a:ext cx="8520600" cy="39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— </a:t>
            </a: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обнаружения сетевых атак с использованием многослойной нейронной сети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Описать термины предметной области и обозначить проблему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Описать технологии, с помощью которых можно реализовать метод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метод обнаружения сетевых атак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Разработать программный комплекс, реализующий интерфейс для взаимодействия с разработанным методом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Исследовать разработанный метод на применимость</a:t>
            </a:r>
            <a:endParaRPr sz="1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Модели атак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AA9C1C5-FE31-60C2-D97C-927B78DF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19" y="759001"/>
            <a:ext cx="3465339" cy="4384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5F0534-040F-D4DE-E013-40DB5362CA6D}"/>
              </a:ext>
            </a:extLst>
          </p:cNvPr>
          <p:cNvSpPr txBox="1"/>
          <p:nvPr/>
        </p:nvSpPr>
        <p:spPr>
          <a:xfrm>
            <a:off x="1087611" y="1059826"/>
            <a:ext cx="21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Классическая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Распределенная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07C884-6867-D13A-4BB1-BEF41EE9AB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3" b="19725"/>
          <a:stretch/>
        </p:blipFill>
        <p:spPr>
          <a:xfrm>
            <a:off x="786499" y="1643955"/>
            <a:ext cx="358025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Классификация </a:t>
            </a: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сетевых атак</a:t>
            </a:r>
            <a:endParaRPr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E1A851-7CFD-B7D0-25B7-3672A363F40F}"/>
              </a:ext>
            </a:extLst>
          </p:cNvPr>
          <p:cNvSpPr txBox="1"/>
          <p:nvPr/>
        </p:nvSpPr>
        <p:spPr>
          <a:xfrm>
            <a:off x="1087611" y="1059826"/>
            <a:ext cx="2198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PortScan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DDoS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DDoS Hulk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DDoS Heartbleed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DDoS </a:t>
            </a:r>
            <a:r>
              <a:rPr lang="e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Slowloris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XSS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BBBD09-0344-3BBC-805D-E630C7BB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26" y="907602"/>
            <a:ext cx="6021274" cy="3223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36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3458C-B2C2-8713-5ABD-C7AD7291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39" y="1427227"/>
            <a:ext cx="5547369" cy="250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32F59-949A-B9E3-44E8-00DF51D75183}"/>
              </a:ext>
            </a:extLst>
          </p:cNvPr>
          <p:cNvSpPr txBox="1"/>
          <p:nvPr/>
        </p:nvSpPr>
        <p:spPr>
          <a:xfrm>
            <a:off x="397192" y="2066498"/>
            <a:ext cx="26535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вход подается массив с информацией о сетевых параметрах.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входных сетевых параметров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классов =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9EC17-FA87-1D28-9854-46284DD64613}"/>
              </a:ext>
            </a:extLst>
          </p:cNvPr>
          <p:cNvSpPr txBox="1"/>
          <p:nvPr/>
        </p:nvSpPr>
        <p:spPr>
          <a:xfrm>
            <a:off x="397192" y="1704476"/>
            <a:ext cx="1395719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Ограничения</a:t>
            </a:r>
            <a:r>
              <a:rPr 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ru-RU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8234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Метод обнаружения сетевых атак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81BF23-2427-A8A3-451D-9D48E0B1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83" y="809625"/>
            <a:ext cx="6034117" cy="4033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Архитектура</a:t>
            </a:r>
            <a:r>
              <a:rPr lang="ru" sz="3620" dirty="0">
                <a:latin typeface="Times New Roman"/>
                <a:ea typeface="Times New Roman"/>
                <a:cs typeface="Times New Roman"/>
                <a:sym typeface="Times New Roman"/>
              </a:rPr>
              <a:t> нейронной сети</a:t>
            </a:r>
            <a:endParaRPr sz="362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92;p18">
            <a:extLst>
              <a:ext uri="{FF2B5EF4-FFF2-40B4-BE49-F238E27FC236}">
                <a16:creationId xmlns:a16="http://schemas.microsoft.com/office/drawing/2014/main" id="{805BEB8F-9609-4146-BE1C-999ACB601BB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608069-8187-FFDF-5EDB-4C71E262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50" y="1133425"/>
            <a:ext cx="6241500" cy="341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104775" y="-110597"/>
            <a:ext cx="8727513" cy="167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Times New Roman"/>
                <a:ea typeface="Times New Roman"/>
                <a:cs typeface="Times New Roman"/>
                <a:sym typeface="Times New Roman"/>
              </a:rPr>
              <a:t>Метод обратного распространения ошибки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ABFE1C-8899-04DB-3C72-7D8B5329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66" y="1179266"/>
            <a:ext cx="7310467" cy="348395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D90BD9E-91CD-BD5C-F16E-0A4FDE01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934" y="4069226"/>
            <a:ext cx="31369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311700" y="12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latin typeface="Times New Roman"/>
                <a:ea typeface="Times New Roman"/>
                <a:cs typeface="Times New Roman"/>
                <a:sym typeface="Times New Roman"/>
              </a:rPr>
              <a:t>Оценка точности классификации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884495" y="1379451"/>
            <a:ext cx="364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-мера — </a:t>
            </a:r>
            <a:r>
              <a:rPr lang="ru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это гармоническое среднее между точностью и полнотой</a:t>
            </a:r>
            <a:r>
              <a:rPr lang="ru" sz="16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72" y="2198594"/>
            <a:ext cx="2754059" cy="64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E428D9-0E4B-614F-9270-EAF362758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641" y="2923305"/>
            <a:ext cx="1989228" cy="57149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17F4AA-C746-F043-829B-13391AE4C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733" y="3578759"/>
            <a:ext cx="1684136" cy="6093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CE2DA7-C6E0-A847-A563-0EDA7E33E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350" y="1334922"/>
            <a:ext cx="3903022" cy="24734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E33D31-D356-296C-6C25-50FE438C34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495" y="4233800"/>
            <a:ext cx="3479800" cy="78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7536</TotalTime>
  <Words>1041</Words>
  <Application>Microsoft Macintosh PowerPoint</Application>
  <PresentationFormat>Экран (16:9)</PresentationFormat>
  <Paragraphs>142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Архитектура нейронной сети</vt:lpstr>
      <vt:lpstr>Презентация PowerPoint</vt:lpstr>
      <vt:lpstr>Презентация PowerPoint</vt:lpstr>
      <vt:lpstr>Презентация PowerPoint</vt:lpstr>
      <vt:lpstr>Зависимость точности модели от класса сетевой атаки и количества слоев</vt:lpstr>
      <vt:lpstr>Требуемое количество слоев для модели нейронной сети</vt:lpstr>
      <vt:lpstr>Презентация PowerPoint</vt:lpstr>
      <vt:lpstr>Дальнейшее развитие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Anton Kr</cp:lastModifiedBy>
  <cp:revision>117</cp:revision>
  <cp:lastPrinted>2021-06-01T20:40:55Z</cp:lastPrinted>
  <dcterms:modified xsi:type="dcterms:W3CDTF">2023-05-25T11:56:31Z</dcterms:modified>
</cp:coreProperties>
</file>